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0"/>
  </p:notesMasterIdLst>
  <p:sldIdLst>
    <p:sldId id="259" r:id="rId2"/>
    <p:sldId id="274" r:id="rId3"/>
    <p:sldId id="275" r:id="rId4"/>
    <p:sldId id="260" r:id="rId5"/>
    <p:sldId id="272" r:id="rId6"/>
    <p:sldId id="276" r:id="rId7"/>
    <p:sldId id="277" r:id="rId8"/>
    <p:sldId id="278"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000066"/>
    <a:srgbClr val="CC0000"/>
    <a:srgbClr val="9966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B6D584-1ABE-4963-A7B1-FCF6D8EB1A5D}" type="datetimeFigureOut">
              <a:rPr lang="en-US" smtClean="0"/>
              <a:pPr/>
              <a:t>8/2/2020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06531F-7629-4E95-8148-522F6F2681C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06531F-7629-4E95-8148-522F6F2681C6}"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8/2/2020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8/2/2020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8/2/2020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8/2/2020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8/2/2020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8/2/2020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8/2/2020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8/2/2020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8/2/2020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hi.wikipedia.org/wiki/%E0%A4%AE%E0%A4%BE%E0%A4%96%E0%A4%A8%E0%A4%B2%E0%A4%BE%E0%A4%B2_%E0%A4%9A%E0%A4%A4%E0%A5%81%E0%A4%B0%E0%A5%8D%E0%A4%B5%E0%A5%87%E0%A4%A6%E0%A5%80" TargetMode="External"/><Relationship Id="rId2" Type="http://schemas.openxmlformats.org/officeDocument/2006/relationships/hyperlink" Target="https://hi.wikipedia.org/wiki/%E0%A4%B8%E0%A5%81%E0%A4%AE%E0%A4%BF%E0%A4%A4%E0%A5%8D%E0%A4%B0%E0%A4%BE%E0%A4%A8%E0%A4%A8%E0%A5%8D%E0%A4%A6%E0%A4%A8_%E0%A4%AA%E0%A4%A8%E0%A5%8D%E0%A4%A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0868"/>
            <a:ext cx="9144000" cy="132343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lvl="0" algn="ctr" fontAlgn="base">
              <a:spcBef>
                <a:spcPct val="0"/>
              </a:spcBef>
              <a:spcAft>
                <a:spcPct val="0"/>
              </a:spcAft>
            </a:pPr>
            <a:r>
              <a:rPr lang="hi-IN" sz="8000" b="1" dirty="0">
                <a:ln/>
                <a:solidFill>
                  <a:srgbClr val="CC0000"/>
                </a:solidFill>
                <a:effectLst>
                  <a:outerShdw blurRad="38100" dist="38100" dir="2700000" algn="tl">
                    <a:srgbClr val="000000">
                      <a:alpha val="43137"/>
                    </a:srgbClr>
                  </a:outerShdw>
                </a:effectLst>
                <a:latin typeface="Utsaah" pitchFamily="34" charset="0"/>
                <a:ea typeface="Times New Roman" pitchFamily="18" charset="0"/>
                <a:cs typeface="Utsaah" pitchFamily="34" charset="0"/>
              </a:rPr>
              <a:t>सैनिक  स्कूल गोपालगंज</a:t>
            </a:r>
            <a:endParaRPr lang="en-US" sz="8000" b="1" dirty="0">
              <a:ln/>
              <a:solidFill>
                <a:srgbClr val="CC00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WordArt 8"/>
          <p:cNvSpPr>
            <a:spLocks noChangeArrowheads="1" noChangeShapeType="1" noTextEdit="1"/>
          </p:cNvSpPr>
          <p:nvPr/>
        </p:nvSpPr>
        <p:spPr bwMode="auto">
          <a:xfrm>
            <a:off x="685800" y="1447800"/>
            <a:ext cx="7162800" cy="3505200"/>
          </a:xfrm>
          <a:prstGeom prst="rect">
            <a:avLst/>
          </a:prstGeom>
        </p:spPr>
        <p:txBody>
          <a:bodyPr spcFirstLastPara="1" wrap="none" fromWordArt="1">
            <a:prstTxWarp prst="textArchUp">
              <a:avLst>
                <a:gd name="adj" fmla="val 10991561"/>
              </a:avLst>
            </a:prstTxWarp>
          </a:bodyPr>
          <a:lstStyle/>
          <a:p>
            <a:pPr lvl="0" algn="ctr" fontAlgn="base">
              <a:spcBef>
                <a:spcPct val="0"/>
              </a:spcBef>
              <a:spcAft>
                <a:spcPct val="0"/>
              </a:spcAft>
            </a:pPr>
            <a:endParaRPr lang="en-US" sz="2800" b="1" dirty="0">
              <a:solidFill>
                <a:srgbClr val="0070C0"/>
              </a:solidFill>
              <a:latin typeface="Arial" pitchFamily="34" charset="0"/>
              <a:cs typeface="Arial" pitchFamily="34" charset="0"/>
            </a:endParaRPr>
          </a:p>
        </p:txBody>
      </p:sp>
      <p:pic>
        <p:nvPicPr>
          <p:cNvPr id="1028" name="Picture 4" descr="D:\flex\BASKETBALL\Basketball 2018\Transparent.png"/>
          <p:cNvPicPr>
            <a:picLocks noChangeAspect="1" noChangeArrowheads="1"/>
          </p:cNvPicPr>
          <p:nvPr/>
        </p:nvPicPr>
        <p:blipFill>
          <a:blip r:embed="rId3" cstate="print"/>
          <a:srcRect/>
          <a:stretch>
            <a:fillRect/>
          </a:stretch>
        </p:blipFill>
        <p:spPr bwMode="auto">
          <a:xfrm>
            <a:off x="8153399" y="73152"/>
            <a:ext cx="914401" cy="1069848"/>
          </a:xfrm>
          <a:prstGeom prst="rect">
            <a:avLst/>
          </a:prstGeom>
          <a:noFill/>
        </p:spPr>
      </p:pic>
      <p:pic>
        <p:nvPicPr>
          <p:cNvPr id="1030" name="Picture 6" descr="D:\School Certificate\imageedit_1_8905217465.png"/>
          <p:cNvPicPr>
            <a:picLocks noChangeAspect="1" noChangeArrowheads="1"/>
          </p:cNvPicPr>
          <p:nvPr/>
        </p:nvPicPr>
        <p:blipFill>
          <a:blip r:embed="rId4" cstate="print"/>
          <a:srcRect/>
          <a:stretch>
            <a:fillRect/>
          </a:stretch>
        </p:blipFill>
        <p:spPr bwMode="auto">
          <a:xfrm>
            <a:off x="76200" y="73025"/>
            <a:ext cx="1069975" cy="1069975"/>
          </a:xfrm>
          <a:prstGeom prst="rect">
            <a:avLst/>
          </a:prstGeom>
          <a:noFill/>
        </p:spPr>
      </p:pic>
      <p:sp>
        <p:nvSpPr>
          <p:cNvPr id="10" name="TextBox 9"/>
          <p:cNvSpPr txBox="1"/>
          <p:nvPr/>
        </p:nvSpPr>
        <p:spPr>
          <a:xfrm>
            <a:off x="0" y="5105400"/>
            <a:ext cx="8153400" cy="1200329"/>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hi-IN" sz="3600" b="1" dirty="0" smtClean="0">
                <a:solidFill>
                  <a:schemeClr val="bg1"/>
                </a:solidFill>
                <a:latin typeface="Arial" pitchFamily="34" charset="0"/>
                <a:cs typeface="Arial" pitchFamily="34" charset="0"/>
              </a:rPr>
              <a:t>हिन्दी कक्षा –</a:t>
            </a:r>
            <a:r>
              <a:rPr lang="en-US" sz="3600" b="1" dirty="0" smtClean="0">
                <a:solidFill>
                  <a:schemeClr val="bg1"/>
                </a:solidFill>
                <a:latin typeface="Arial" pitchFamily="34" charset="0"/>
                <a:cs typeface="Arial" pitchFamily="34" charset="0"/>
              </a:rPr>
              <a:t>I</a:t>
            </a:r>
            <a:r>
              <a:rPr lang="hi-IN" sz="3600" b="1" dirty="0" smtClean="0">
                <a:solidFill>
                  <a:schemeClr val="bg1"/>
                </a:solidFill>
                <a:latin typeface="Arial" pitchFamily="34" charset="0"/>
                <a:cs typeface="Arial" pitchFamily="34" charset="0"/>
              </a:rPr>
              <a:t>X</a:t>
            </a:r>
          </a:p>
          <a:p>
            <a:pPr algn="ctr"/>
            <a:r>
              <a:rPr lang="hi-IN" sz="3600" b="1" dirty="0" smtClean="0">
                <a:solidFill>
                  <a:schemeClr val="bg1"/>
                </a:solidFill>
                <a:latin typeface="Arial" pitchFamily="34" charset="0"/>
                <a:cs typeface="Arial" pitchFamily="34" charset="0"/>
              </a:rPr>
              <a:t> (</a:t>
            </a:r>
            <a:r>
              <a:rPr lang="hi-IN" sz="3600" b="1" dirty="0" smtClean="0">
                <a:solidFill>
                  <a:schemeClr val="bg1"/>
                </a:solidFill>
                <a:latin typeface="Arial" pitchFamily="34" charset="0"/>
                <a:cs typeface="Arial" pitchFamily="34" charset="0"/>
              </a:rPr>
              <a:t>क्षितिज-पाठ-1</a:t>
            </a:r>
            <a:r>
              <a:rPr lang="en-US" sz="3600" b="1" dirty="0" smtClean="0">
                <a:solidFill>
                  <a:schemeClr val="bg1"/>
                </a:solidFill>
                <a:latin typeface="Arial" pitchFamily="34" charset="0"/>
                <a:cs typeface="Arial" pitchFamily="34" charset="0"/>
              </a:rPr>
              <a:t>3</a:t>
            </a:r>
            <a:r>
              <a:rPr lang="hi-IN" sz="3600" b="1" dirty="0" smtClean="0">
                <a:solidFill>
                  <a:schemeClr val="bg1"/>
                </a:solidFill>
                <a:latin typeface="Arial" pitchFamily="34" charset="0"/>
                <a:cs typeface="Arial" pitchFamily="34" charset="0"/>
              </a:rPr>
              <a:t>-ग्राम श्री)</a:t>
            </a:r>
            <a:endParaRPr lang="en-US" sz="3600" b="1" dirty="0">
              <a:solidFill>
                <a:schemeClr val="bg1"/>
              </a:solidFill>
              <a:latin typeface="Arial" pitchFamily="34" charset="0"/>
              <a:cs typeface="Arial" pitchFamily="34" charset="0"/>
            </a:endParaRPr>
          </a:p>
        </p:txBody>
      </p:sp>
      <p:sp>
        <p:nvSpPr>
          <p:cNvPr id="1026" name="AutoShape 2"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 name="AutoShape 4"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 name="AutoShape 6"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3" name="Picture 12" descr="1 ONLINE.jpg"/>
          <p:cNvPicPr>
            <a:picLocks noChangeAspect="1"/>
          </p:cNvPicPr>
          <p:nvPr/>
        </p:nvPicPr>
        <p:blipFill>
          <a:blip r:embed="rId5"/>
          <a:stretch>
            <a:fillRect/>
          </a:stretch>
        </p:blipFill>
        <p:spPr>
          <a:xfrm>
            <a:off x="0" y="1447800"/>
            <a:ext cx="8153400" cy="3657600"/>
          </a:xfrm>
          <a:prstGeom prst="rect">
            <a:avLst/>
          </a:prstGeom>
        </p:spPr>
      </p:pic>
    </p:spTree>
    <p:extLst>
      <p:ext uri="{BB962C8B-B14F-4D97-AF65-F5344CB8AC3E}">
        <p14:creationId xmlns:p14="http://schemas.microsoft.com/office/powerpoint/2010/main" xmlns="" val="269080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52400"/>
            <a:ext cx="8077200" cy="461665"/>
          </a:xfrm>
          <a:prstGeom prst="rect">
            <a:avLst/>
          </a:prstGeom>
        </p:spPr>
        <p:txBody>
          <a:bodyPr wrap="square">
            <a:spAutoFit/>
          </a:bodyPr>
          <a:lstStyle/>
          <a:p>
            <a:pPr algn="ctr"/>
            <a:r>
              <a:rPr lang="hi-IN" sz="2400" dirty="0" smtClean="0">
                <a:solidFill>
                  <a:srgbClr val="FF0000"/>
                </a:solidFill>
              </a:rPr>
              <a:t>पाठ-13-ग्राम श्री (सुमित्रा </a:t>
            </a:r>
            <a:r>
              <a:rPr lang="hi-IN" sz="2400" dirty="0" smtClean="0">
                <a:solidFill>
                  <a:srgbClr val="FF0000"/>
                </a:solidFill>
              </a:rPr>
              <a:t>नंदन </a:t>
            </a:r>
            <a:r>
              <a:rPr lang="hi-IN" sz="2400" dirty="0" smtClean="0">
                <a:solidFill>
                  <a:srgbClr val="FF0000"/>
                </a:solidFill>
              </a:rPr>
              <a:t>पंत) </a:t>
            </a:r>
            <a:endParaRPr lang="en-US" sz="2400" dirty="0"/>
          </a:p>
        </p:txBody>
      </p:sp>
      <p:pic>
        <p:nvPicPr>
          <p:cNvPr id="1026" name="Picture 2" descr="C:\Users\cyntbe\Desktop\MAKAHN LAAL.jpg"/>
          <p:cNvPicPr>
            <a:picLocks noChangeAspect="1" noChangeArrowheads="1"/>
          </p:cNvPicPr>
          <p:nvPr/>
        </p:nvPicPr>
        <p:blipFill>
          <a:blip r:embed="rId2"/>
          <a:stretch>
            <a:fillRect/>
          </a:stretch>
        </p:blipFill>
        <p:spPr bwMode="auto">
          <a:xfrm>
            <a:off x="0" y="685800"/>
            <a:ext cx="8153400" cy="61722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cyntbe\Desktop\GRAAM SHREE.jpg"/>
          <p:cNvPicPr>
            <a:picLocks noChangeAspect="1" noChangeArrowheads="1"/>
          </p:cNvPicPr>
          <p:nvPr/>
        </p:nvPicPr>
        <p:blipFill>
          <a:blip r:embed="rId2"/>
          <a:srcRect/>
          <a:stretch>
            <a:fillRect/>
          </a:stretch>
        </p:blipFill>
        <p:spPr bwMode="auto">
          <a:xfrm>
            <a:off x="0" y="685800"/>
            <a:ext cx="8229600" cy="6172200"/>
          </a:xfrm>
          <a:prstGeom prst="rect">
            <a:avLst/>
          </a:prstGeom>
          <a:noFill/>
        </p:spPr>
      </p:pic>
      <p:sp>
        <p:nvSpPr>
          <p:cNvPr id="3" name="Rectangle 2"/>
          <p:cNvSpPr/>
          <p:nvPr/>
        </p:nvSpPr>
        <p:spPr>
          <a:xfrm>
            <a:off x="914400" y="228600"/>
            <a:ext cx="7086600" cy="461665"/>
          </a:xfrm>
          <a:prstGeom prst="rect">
            <a:avLst/>
          </a:prstGeom>
        </p:spPr>
        <p:txBody>
          <a:bodyPr wrap="square">
            <a:spAutoFit/>
          </a:bodyPr>
          <a:lstStyle/>
          <a:p>
            <a:pPr algn="ctr"/>
            <a:r>
              <a:rPr lang="hi-IN" sz="2400" dirty="0" smtClean="0">
                <a:solidFill>
                  <a:srgbClr val="FF0000"/>
                </a:solidFill>
              </a:rPr>
              <a:t>पाठ-13-ग्राम श्री (सुमित्रा नंदन पंत) </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304800"/>
            <a:ext cx="7239000" cy="670560"/>
          </a:xfrm>
        </p:spPr>
        <p:txBody>
          <a:bodyPr>
            <a:normAutofit/>
          </a:bodyPr>
          <a:lstStyle/>
          <a:p>
            <a:pPr algn="ctr"/>
            <a:r>
              <a:rPr lang="hi-IN" sz="2800" dirty="0" smtClean="0">
                <a:solidFill>
                  <a:srgbClr val="FF0000"/>
                </a:solidFill>
              </a:rPr>
              <a:t>पाठ-13-ग्राम श्री (सुमित्रानंदन पंत) </a:t>
            </a:r>
            <a:endParaRPr lang="en-US" sz="2800" dirty="0">
              <a:solidFill>
                <a:srgbClr val="FF0000"/>
              </a:solidFill>
            </a:endParaRPr>
          </a:p>
        </p:txBody>
      </p:sp>
      <p:sp>
        <p:nvSpPr>
          <p:cNvPr id="5" name="Content Placeholder 4"/>
          <p:cNvSpPr>
            <a:spLocks noGrp="1"/>
          </p:cNvSpPr>
          <p:nvPr>
            <p:ph idx="1"/>
          </p:nvPr>
        </p:nvSpPr>
        <p:spPr>
          <a:xfrm>
            <a:off x="304800" y="1066800"/>
            <a:ext cx="7772400" cy="5791200"/>
          </a:xfrm>
        </p:spPr>
        <p:txBody>
          <a:bodyPr>
            <a:normAutofit fontScale="85000" lnSpcReduction="10000"/>
          </a:bodyPr>
          <a:lstStyle/>
          <a:p>
            <a:pPr algn="ctr">
              <a:buNone/>
            </a:pPr>
            <a:r>
              <a:rPr lang="hi-IN" sz="2800" u="sng" dirty="0" smtClean="0">
                <a:solidFill>
                  <a:srgbClr val="FF0000"/>
                </a:solidFill>
              </a:rPr>
              <a:t>कवि-परिचय </a:t>
            </a:r>
          </a:p>
          <a:p>
            <a:pPr algn="just"/>
            <a:r>
              <a:rPr lang="hi-IN" sz="2300" dirty="0" smtClean="0"/>
              <a:t>  </a:t>
            </a:r>
            <a:r>
              <a:rPr lang="hi-IN" sz="2100" dirty="0" smtClean="0">
                <a:solidFill>
                  <a:srgbClr val="FF0000"/>
                </a:solidFill>
              </a:rPr>
              <a:t>सुमित्रानन्दन पन्त </a:t>
            </a:r>
            <a:r>
              <a:rPr lang="hi-IN" sz="1800" dirty="0" smtClean="0"/>
              <a:t>का जन्म बागेश्वर ज़िले के कौसानी नामक ग्राम में 20 मई 1900 ई॰ को हुआ। जन्म के छह घंटे बाद ही उनकी माँ का निधन हो गया। उनका लालन-पालन उनकी दादी ने किया। उनका नाम गोसाईं दत्त रखा गया।</a:t>
            </a:r>
            <a:r>
              <a:rPr lang="hi-IN" sz="1800" baseline="30000" dirty="0" smtClean="0">
                <a:hlinkClick r:id="rId2"/>
              </a:rPr>
              <a:t>[2]</a:t>
            </a:r>
            <a:r>
              <a:rPr lang="hi-IN" sz="1800" dirty="0" smtClean="0"/>
              <a:t> वह गंगादत्त पंत की आठवीं संतान थे। १९१० में शिक्षा प्राप्त करने गवर्नमेंट हाईस्कूल अल्मोड़ा गये। यहीं उन्होंने अपना नाम गोसाईं दत्त से बदलकर सुमित्रनंदन पंत रख लिया। १९१८ में मँझले भाई के साथ काशी गये और क्वींस कॉलेज में पढ़ने लगे। वहाँ से हाईस्कूल परीक्षा उत्तीर्ण कर म्योर कालेज में पढ़ने के लिए इलाहाबाद चले गए। १९२१ में असहयोग आंदोलन के दौरान महात्मा गांधी के भारतीयों से अंग्रेजी विद्यालयों, महाविद्यालयों, न्यायालयों एवं अन्य सरकारी कार्यालयों का बहिष्कार करने के आह्वान पर उन्होंने महाविद्यालय छोड़ दिया और घर पर ही हिन्दी, संस्कृत, बँगला और अंग्रेजी भाषा-साहित्य का अध्ययन करने लगे। इलाहाबाद में ही उनकी काव्यचेतना का विकास हुआ। कुछ वर्षों के बाद उन्हें घोर आर्थिक संकट का सामना करना पड़ा। कर्ज से जूझते हुए पिता का निधन हो गया। कर्ज चुकाने के लिए जमीन और घर भी बेचना पड़ा। इन्हीं परिस्थितियों में वह मार्क्सवाद की ओर उन्मुख हुये। १९३१ में कुँवर सुरेश सिंह के साथ कालाकांकर, प्रतापगढ़ चले गये और अनेक वर्षों तक वहीं रहे। महात्मा गाँधी के सान्निध्य में उन्हें आत्मा के प्रकाश का अनुभव हुआ। १९३८ में प्रगतिशील मासिक पत्रिका 'रूपाभ' का सम्पादन किया। श्री अरविन्द आश्रम की यात्रा से आध्यात्मिक चेतना का विकास हुआ। १९५० से १९५७ तक आकाशवाणी में परामर्शदाता रहे। १९५८ में 'युगवाणी' से 'वाणी' काव्य संग्रहों की प्रतिनिधि कविताओं का संकलन 'चिदम्बरा' प्रकाशित हुआ, जिसपर १९६८ में उन्हें 'भारतीय ज्ञानपीठ' पुरस्कार प्राप्त हुआ। १९६० में 'कला और बूढ़ा चाँद' काव्य संग्रह के लिए 'साहित्य अकादमी पुरस्कार' प्राप्त हुआ। १९६१ में 'पद्मभूषण' की उपाधि से विभूषित हुये। १९६४ में विशाल महाकाव्य 'लोकायतन' का प्रकाशन हुआ। कालान्तर में उनके अनेक काव्य संग्रह प्रकाशित हुए। वह जीवन-पर्यन्त रचनारत रहे। अविवाहित पंत जी के अंतस्थल में नारी और प्रकृति के प्रति आजीवन सौन्दर्यपरक भावना रही। उनकी मृत्यु 28 दिसम्बर 1977 को हुई।</a:t>
            </a:r>
            <a:r>
              <a:rPr lang="hi-IN" sz="2100" dirty="0" smtClean="0"/>
              <a:t>लजी </a:t>
            </a:r>
            <a:r>
              <a:rPr lang="hi-IN" sz="2100" dirty="0" smtClean="0"/>
              <a:t>के अभिभाषण/ व्याख्यान।</a:t>
            </a:r>
            <a:r>
              <a:rPr lang="hi-IN" sz="2100" baseline="30000" dirty="0" smtClean="0">
                <a:hlinkClick r:id="rId3"/>
              </a:rPr>
              <a:t>[3]</a:t>
            </a:r>
            <a:endParaRPr lang="hi-IN" sz="2100" dirty="0" smtClean="0"/>
          </a:p>
          <a:p>
            <a:endParaRPr lang="hi-IN" sz="1600" dirty="0" smtClean="0"/>
          </a:p>
          <a:p>
            <a:endParaRPr lang="hi-IN" sz="1800" dirty="0" smtClean="0"/>
          </a:p>
          <a:p>
            <a:pPr>
              <a:buNone/>
            </a:pPr>
            <a:endParaRPr lang="hi-IN" sz="1800" dirty="0" smtClean="0"/>
          </a:p>
          <a:p>
            <a:endParaRPr lang="hi-IN" sz="1800" dirty="0" smtClean="0"/>
          </a:p>
          <a:p>
            <a:pPr algn="just">
              <a:buNone/>
            </a:pPr>
            <a:endParaRPr lang="hi-IN" sz="20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1000" y="304800"/>
            <a:ext cx="7239000" cy="670560"/>
          </a:xfrm>
        </p:spPr>
        <p:txBody>
          <a:bodyPr>
            <a:normAutofit/>
          </a:bodyPr>
          <a:lstStyle/>
          <a:p>
            <a:pPr algn="ctr"/>
            <a:r>
              <a:rPr lang="hi-IN" sz="3200" dirty="0" smtClean="0">
                <a:solidFill>
                  <a:srgbClr val="FF0000"/>
                </a:solidFill>
              </a:rPr>
              <a:t>पाठ-13-ग्राम श्री (सुमित्रा नंदन पंत) </a:t>
            </a:r>
            <a:endParaRPr lang="en-US" sz="3200" dirty="0">
              <a:solidFill>
                <a:srgbClr val="FF0000"/>
              </a:solidFill>
            </a:endParaRPr>
          </a:p>
        </p:txBody>
      </p:sp>
      <p:sp>
        <p:nvSpPr>
          <p:cNvPr id="5" name="Content Placeholder 4"/>
          <p:cNvSpPr>
            <a:spLocks noGrp="1"/>
          </p:cNvSpPr>
          <p:nvPr>
            <p:ph idx="1"/>
          </p:nvPr>
        </p:nvSpPr>
        <p:spPr>
          <a:xfrm>
            <a:off x="304800" y="1066800"/>
            <a:ext cx="7772400" cy="5562600"/>
          </a:xfrm>
        </p:spPr>
        <p:txBody>
          <a:bodyPr>
            <a:normAutofit/>
          </a:bodyPr>
          <a:lstStyle/>
          <a:p>
            <a:pPr algn="just" fontAlgn="base"/>
            <a:r>
              <a:rPr lang="hi-IN" sz="2000" dirty="0" smtClean="0"/>
              <a:t> </a:t>
            </a:r>
            <a:r>
              <a:rPr lang="hi-IN" sz="2000" dirty="0" smtClean="0">
                <a:solidFill>
                  <a:srgbClr val="FF0000"/>
                </a:solidFill>
              </a:rPr>
              <a:t>पाठ सार </a:t>
            </a:r>
            <a:r>
              <a:rPr lang="hi-IN" sz="2000" dirty="0" smtClean="0"/>
              <a:t>:-</a:t>
            </a:r>
            <a:r>
              <a:rPr lang="hi-IN" sz="2000" dirty="0" smtClean="0"/>
              <a:t>ग्राम श्री कविता में कवि ने गांव के प्राकृतिक सौंदर्य का बड़ा ही मनोहर वर्णन किया है। हरे-भरे खेत, बगीचे, गंगा का तट, सभी कवि की इस रचना में जीवित हो उठे हैं। अगर आपने अपने जीवन-काल में कभी भी गांव की सुषमा और समृद्धि का दृश्य नहीं देखा है, तब भी आप इस कविता को पढ़ कर ये कल्पना कर सकते हैं कि वह कैसा प्रतीत होता होगा। खेतों में उगी फसल आपको ऐसी लगेगी, मानो दूर-दूर तक हरे रंग की चादर बिछी हुई हो। उस पर ओस की बूँदें गिरने के बाद जब सूरज की किरणें पड़ती हैं, तो वह चाँदी की तरह चमकती है।</a:t>
            </a:r>
          </a:p>
          <a:p>
            <a:pPr algn="just" fontAlgn="base"/>
            <a:r>
              <a:rPr lang="hi-IN" sz="2000" dirty="0" smtClean="0"/>
              <a:t>नए उगते हुए गेहूँ, जौ, सरसों, मटर इत्यादि को देख कर ऐसा प्रतीत होता है, मानो प्रकृति ने श्रृंगार किया है। आम के फूल, जामुन के फूल की सुगंध पूरे गांव को महका रही है। गंगा के किनारे का दृश्य भी इतना ही मनमोहक है। जल-थल में रहने वाले जीव अपने-अपने कार्य में लगे हुए हैं। जैसे कि बगुला नदी के किनारे मछलियाँ पकड़ते हुए खुद को सँवार रहा है। इस तरह कवि अपनी इस कविता के माध्यम से हमें गांव के अद्भुत प्राकृतिक सौंदर्य के बारे में बता रहे हैं।</a:t>
            </a:r>
          </a:p>
          <a:p>
            <a:pPr marL="514350" indent="-514350" algn="just">
              <a:buNone/>
            </a:pPr>
            <a:endParaRPr lang="hi-IN"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normAutofit fontScale="90000"/>
          </a:bodyPr>
          <a:lstStyle/>
          <a:p>
            <a:pPr algn="ctr"/>
            <a:r>
              <a:rPr lang="hi-IN" sz="4000" dirty="0" smtClean="0">
                <a:solidFill>
                  <a:srgbClr val="FF0000"/>
                </a:solidFill>
              </a:rPr>
              <a:t>पाठ-13-ग्राम श्री (सुमित्रा नंदन पंत) </a:t>
            </a:r>
            <a:endParaRPr lang="en-US" dirty="0"/>
          </a:p>
        </p:txBody>
      </p:sp>
      <p:sp>
        <p:nvSpPr>
          <p:cNvPr id="3" name="Content Placeholder 2"/>
          <p:cNvSpPr>
            <a:spLocks noGrp="1"/>
          </p:cNvSpPr>
          <p:nvPr>
            <p:ph idx="1"/>
          </p:nvPr>
        </p:nvSpPr>
        <p:spPr>
          <a:xfrm>
            <a:off x="457200" y="1066800"/>
            <a:ext cx="7239000" cy="5388936"/>
          </a:xfrm>
        </p:spPr>
        <p:txBody>
          <a:bodyPr>
            <a:normAutofit fontScale="62500" lnSpcReduction="20000"/>
          </a:bodyPr>
          <a:lstStyle/>
          <a:p>
            <a:pPr fontAlgn="base"/>
            <a:r>
              <a:rPr lang="hi-IN" b="1" dirty="0" smtClean="0"/>
              <a:t>ग्राम श्री- सुमित्रानंदन पंत</a:t>
            </a:r>
          </a:p>
          <a:p>
            <a:pPr fontAlgn="base"/>
            <a:r>
              <a:rPr lang="hi-IN" b="1" dirty="0" smtClean="0"/>
              <a:t>फैली खेतों में दूर तलक</a:t>
            </a:r>
            <a:br>
              <a:rPr lang="hi-IN" b="1" dirty="0" smtClean="0"/>
            </a:br>
            <a:r>
              <a:rPr lang="hi-IN" b="1" dirty="0" smtClean="0"/>
              <a:t>मखमल की कोमल हरियाली,</a:t>
            </a:r>
            <a:br>
              <a:rPr lang="hi-IN" b="1" dirty="0" smtClean="0"/>
            </a:br>
            <a:r>
              <a:rPr lang="hi-IN" b="1" dirty="0" smtClean="0"/>
              <a:t>लिपटीं जिससे रवि की किरणें</a:t>
            </a:r>
            <a:br>
              <a:rPr lang="hi-IN" b="1" dirty="0" smtClean="0"/>
            </a:br>
            <a:r>
              <a:rPr lang="hi-IN" b="1" dirty="0" smtClean="0"/>
              <a:t>चाँदी की सी उजली जाली!</a:t>
            </a:r>
            <a:br>
              <a:rPr lang="hi-IN" b="1" dirty="0" smtClean="0"/>
            </a:br>
            <a:r>
              <a:rPr lang="hi-IN" b="1" dirty="0" smtClean="0"/>
              <a:t>तिनकों के हरे हरे तन पर</a:t>
            </a:r>
            <a:br>
              <a:rPr lang="hi-IN" b="1" dirty="0" smtClean="0"/>
            </a:br>
            <a:r>
              <a:rPr lang="hi-IN" b="1" dirty="0" smtClean="0"/>
              <a:t>हिल हरित रुधिर है रहा झलक,</a:t>
            </a:r>
            <a:br>
              <a:rPr lang="hi-IN" b="1" dirty="0" smtClean="0"/>
            </a:br>
            <a:r>
              <a:rPr lang="hi-IN" b="1" dirty="0" smtClean="0"/>
              <a:t>श्यामल भू तल पर झुका हुआ</a:t>
            </a:r>
            <a:br>
              <a:rPr lang="hi-IN" b="1" dirty="0" smtClean="0"/>
            </a:br>
            <a:r>
              <a:rPr lang="hi-IN" b="1" dirty="0" smtClean="0"/>
              <a:t>नभ का चिर निर्मल नील फलक!</a:t>
            </a:r>
            <a:endParaRPr lang="hi-IN" dirty="0" smtClean="0"/>
          </a:p>
          <a:p>
            <a:pPr fontAlgn="base"/>
            <a:r>
              <a:rPr lang="hi-IN" b="1" dirty="0" smtClean="0"/>
              <a:t>रोमांचित सी लगती वसुधा</a:t>
            </a:r>
            <a:br>
              <a:rPr lang="hi-IN" b="1" dirty="0" smtClean="0"/>
            </a:br>
            <a:r>
              <a:rPr lang="hi-IN" b="1" dirty="0" smtClean="0"/>
              <a:t>आई जौ गेहूँ में बाली,</a:t>
            </a:r>
            <a:br>
              <a:rPr lang="hi-IN" b="1" dirty="0" smtClean="0"/>
            </a:br>
            <a:r>
              <a:rPr lang="hi-IN" b="1" dirty="0" smtClean="0"/>
              <a:t>अरहर सनई की सोने की</a:t>
            </a:r>
            <a:br>
              <a:rPr lang="hi-IN" b="1" dirty="0" smtClean="0"/>
            </a:br>
            <a:r>
              <a:rPr lang="hi-IN" b="1" dirty="0" smtClean="0"/>
              <a:t>किंकिणियाँ हैं शोभाशाली!</a:t>
            </a:r>
            <a:br>
              <a:rPr lang="hi-IN" b="1" dirty="0" smtClean="0"/>
            </a:br>
            <a:r>
              <a:rPr lang="hi-IN" b="1" dirty="0" smtClean="0"/>
              <a:t>उड़ती भीनी तैलाक्त गंध</a:t>
            </a:r>
            <a:br>
              <a:rPr lang="hi-IN" b="1" dirty="0" smtClean="0"/>
            </a:br>
            <a:r>
              <a:rPr lang="hi-IN" b="1" dirty="0" smtClean="0"/>
              <a:t>फूली सरसों पीली पीली,</a:t>
            </a:r>
            <a:br>
              <a:rPr lang="hi-IN" b="1" dirty="0" smtClean="0"/>
            </a:br>
            <a:r>
              <a:rPr lang="hi-IN" b="1" dirty="0" smtClean="0"/>
              <a:t>लो, हरित धरा से झाँक रही</a:t>
            </a:r>
            <a:br>
              <a:rPr lang="hi-IN" b="1" dirty="0" smtClean="0"/>
            </a:br>
            <a:r>
              <a:rPr lang="hi-IN" b="1" dirty="0" smtClean="0"/>
              <a:t>नीलम की कलि, तीसी नीली!</a:t>
            </a:r>
            <a:endParaRPr lang="hi-IN" dirty="0" smtClean="0"/>
          </a:p>
          <a:p>
            <a:pPr fontAlgn="base"/>
            <a:r>
              <a:rPr lang="hi-IN" b="1" dirty="0" smtClean="0"/>
              <a:t>रंग रंग के फूलों में रिलमिल</a:t>
            </a:r>
            <a:br>
              <a:rPr lang="hi-IN" b="1" dirty="0" smtClean="0"/>
            </a:br>
            <a:r>
              <a:rPr lang="hi-IN" b="1" dirty="0" smtClean="0"/>
              <a:t>हंस रही सखियाँ मटर खड़ी,</a:t>
            </a:r>
            <a:br>
              <a:rPr lang="hi-IN" b="1" dirty="0" smtClean="0"/>
            </a:br>
            <a:r>
              <a:rPr lang="hi-IN" b="1" dirty="0" smtClean="0"/>
              <a:t>मखमली पेटियों सी लटकीं</a:t>
            </a:r>
            <a:br>
              <a:rPr lang="hi-IN" b="1" dirty="0" smtClean="0"/>
            </a:br>
            <a:r>
              <a:rPr lang="hi-IN" b="1" dirty="0" smtClean="0"/>
              <a:t>छीमियाँ, छिपाए बीज लड़ी!</a:t>
            </a:r>
            <a:br>
              <a:rPr lang="hi-IN" b="1" dirty="0" smtClean="0"/>
            </a:br>
            <a:r>
              <a:rPr lang="hi-IN" b="1" dirty="0" smtClean="0"/>
              <a:t>फिरती है रंग रंग की तितली</a:t>
            </a:r>
            <a:br>
              <a:rPr lang="hi-IN" b="1" dirty="0" smtClean="0"/>
            </a:br>
            <a:r>
              <a:rPr lang="hi-IN" b="1" dirty="0" smtClean="0"/>
              <a:t>रंग रंग के फूलों पर सुंदर,</a:t>
            </a:r>
            <a:br>
              <a:rPr lang="hi-IN" b="1" dirty="0" smtClean="0"/>
            </a:br>
            <a:r>
              <a:rPr lang="hi-IN" b="1" dirty="0" smtClean="0"/>
              <a:t>फूले फिरते ही फूल स्वयं</a:t>
            </a:r>
            <a:br>
              <a:rPr lang="hi-IN" b="1" dirty="0" smtClean="0"/>
            </a:br>
            <a:r>
              <a:rPr lang="hi-IN" b="1" dirty="0" smtClean="0"/>
              <a:t>उड़ उड़ वृंतों से वृंतों पर!</a:t>
            </a:r>
            <a:endParaRPr lang="hi-IN"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70560"/>
          </a:xfrm>
        </p:spPr>
        <p:txBody>
          <a:bodyPr/>
          <a:lstStyle/>
          <a:p>
            <a:pPr algn="ctr"/>
            <a:r>
              <a:rPr lang="hi-IN" sz="3600" dirty="0" smtClean="0">
                <a:solidFill>
                  <a:srgbClr val="FF0000"/>
                </a:solidFill>
              </a:rPr>
              <a:t>पाठ-13-ग्राम श्री (सुमित्रा नंदन पंत) </a:t>
            </a:r>
            <a:endParaRPr lang="en-US" dirty="0"/>
          </a:p>
        </p:txBody>
      </p:sp>
      <p:sp>
        <p:nvSpPr>
          <p:cNvPr id="3" name="Content Placeholder 2"/>
          <p:cNvSpPr>
            <a:spLocks noGrp="1"/>
          </p:cNvSpPr>
          <p:nvPr>
            <p:ph idx="1"/>
          </p:nvPr>
        </p:nvSpPr>
        <p:spPr>
          <a:xfrm>
            <a:off x="457200" y="1066800"/>
            <a:ext cx="7239000" cy="5388936"/>
          </a:xfrm>
        </p:spPr>
        <p:txBody>
          <a:bodyPr>
            <a:normAutofit fontScale="62500" lnSpcReduction="20000"/>
          </a:bodyPr>
          <a:lstStyle/>
          <a:p>
            <a:pPr fontAlgn="base"/>
            <a:r>
              <a:rPr lang="hi-IN" b="1" dirty="0" smtClean="0"/>
              <a:t>अब रजत स्वर्ण मंजरियों से</a:t>
            </a:r>
            <a:br>
              <a:rPr lang="hi-IN" b="1" dirty="0" smtClean="0"/>
            </a:br>
            <a:r>
              <a:rPr lang="hi-IN" b="1" dirty="0" smtClean="0"/>
              <a:t>लद गई आम्र तरु की डाली,</a:t>
            </a:r>
            <a:br>
              <a:rPr lang="hi-IN" b="1" dirty="0" smtClean="0"/>
            </a:br>
            <a:r>
              <a:rPr lang="hi-IN" b="1" dirty="0" smtClean="0"/>
              <a:t>झर रहे ढ़ाक, पीपल के दल,</a:t>
            </a:r>
            <a:br>
              <a:rPr lang="hi-IN" b="1" dirty="0" smtClean="0"/>
            </a:br>
            <a:r>
              <a:rPr lang="hi-IN" b="1" dirty="0" smtClean="0"/>
              <a:t>हो उठी कोकिला मतवाली!</a:t>
            </a:r>
            <a:br>
              <a:rPr lang="hi-IN" b="1" dirty="0" smtClean="0"/>
            </a:br>
            <a:r>
              <a:rPr lang="hi-IN" b="1" dirty="0" smtClean="0"/>
              <a:t>महके कटहल, मुकुलित जामुन,</a:t>
            </a:r>
            <a:br>
              <a:rPr lang="hi-IN" b="1" dirty="0" smtClean="0"/>
            </a:br>
            <a:r>
              <a:rPr lang="hi-IN" b="1" dirty="0" smtClean="0"/>
              <a:t>जंगल में झरबेरी झूली,</a:t>
            </a:r>
            <a:br>
              <a:rPr lang="hi-IN" b="1" dirty="0" smtClean="0"/>
            </a:br>
            <a:r>
              <a:rPr lang="hi-IN" b="1" dirty="0" smtClean="0"/>
              <a:t>फूले आड़ू, नीम्बू, दाड़िम</a:t>
            </a:r>
            <a:br>
              <a:rPr lang="hi-IN" b="1" dirty="0" smtClean="0"/>
            </a:br>
            <a:r>
              <a:rPr lang="hi-IN" b="1" dirty="0" smtClean="0"/>
              <a:t>आलू, गोभी, बैगन, मूली!</a:t>
            </a:r>
            <a:endParaRPr lang="hi-IN" dirty="0" smtClean="0"/>
          </a:p>
          <a:p>
            <a:pPr fontAlgn="base"/>
            <a:r>
              <a:rPr lang="hi-IN" b="1" dirty="0" smtClean="0"/>
              <a:t>पीले मीठे अमरूदों में</a:t>
            </a:r>
            <a:br>
              <a:rPr lang="hi-IN" b="1" dirty="0" smtClean="0"/>
            </a:br>
            <a:r>
              <a:rPr lang="hi-IN" b="1" dirty="0" smtClean="0"/>
              <a:t>अब लाल लाल चित्तियाँ पड़ीं,</a:t>
            </a:r>
            <a:br>
              <a:rPr lang="hi-IN" b="1" dirty="0" smtClean="0"/>
            </a:br>
            <a:r>
              <a:rPr lang="hi-IN" b="1" dirty="0" smtClean="0"/>
              <a:t>पक गये सुनहले मधुर बेर,</a:t>
            </a:r>
            <a:br>
              <a:rPr lang="hi-IN" b="1" dirty="0" smtClean="0"/>
            </a:br>
            <a:r>
              <a:rPr lang="hi-IN" b="1" dirty="0" smtClean="0"/>
              <a:t>अँवली से तरु की डाल जड़ी!</a:t>
            </a:r>
            <a:br>
              <a:rPr lang="hi-IN" b="1" dirty="0" smtClean="0"/>
            </a:br>
            <a:r>
              <a:rPr lang="hi-IN" b="1" dirty="0" smtClean="0"/>
              <a:t>लहलह पालक, महमह धनिया,</a:t>
            </a:r>
            <a:br>
              <a:rPr lang="hi-IN" b="1" dirty="0" smtClean="0"/>
            </a:br>
            <a:r>
              <a:rPr lang="hi-IN" b="1" dirty="0" smtClean="0"/>
              <a:t>लौकी औ’ सेम फलीं, फैलीं</a:t>
            </a:r>
            <a:br>
              <a:rPr lang="hi-IN" b="1" dirty="0" smtClean="0"/>
            </a:br>
            <a:r>
              <a:rPr lang="hi-IN" b="1" dirty="0" smtClean="0"/>
              <a:t>मखमली टमाटर हुए लाल,</a:t>
            </a:r>
            <a:br>
              <a:rPr lang="hi-IN" b="1" dirty="0" smtClean="0"/>
            </a:br>
            <a:r>
              <a:rPr lang="hi-IN" b="1" dirty="0" smtClean="0"/>
              <a:t>मिरचों की बड़ी हरी थैली!</a:t>
            </a:r>
            <a:endParaRPr lang="hi-IN" dirty="0" smtClean="0"/>
          </a:p>
          <a:p>
            <a:pPr fontAlgn="base"/>
            <a:r>
              <a:rPr lang="hi-IN" b="1" dirty="0" smtClean="0"/>
              <a:t>बालू के साँपों से अंकित</a:t>
            </a:r>
            <a:br>
              <a:rPr lang="hi-IN" b="1" dirty="0" smtClean="0"/>
            </a:br>
            <a:r>
              <a:rPr lang="hi-IN" b="1" dirty="0" smtClean="0"/>
              <a:t>गंगा की सतरंगी रेती</a:t>
            </a:r>
            <a:br>
              <a:rPr lang="hi-IN" b="1" dirty="0" smtClean="0"/>
            </a:br>
            <a:r>
              <a:rPr lang="hi-IN" b="1" dirty="0" smtClean="0"/>
              <a:t>सुंदर लगती सरपत छाई</a:t>
            </a:r>
            <a:br>
              <a:rPr lang="hi-IN" b="1" dirty="0" smtClean="0"/>
            </a:br>
            <a:r>
              <a:rPr lang="hi-IN" b="1" dirty="0" smtClean="0"/>
              <a:t>तट पर तरबूजों की खेती;</a:t>
            </a:r>
            <a:br>
              <a:rPr lang="hi-IN" b="1" dirty="0" smtClean="0"/>
            </a:br>
            <a:r>
              <a:rPr lang="hi-IN" b="1" dirty="0" smtClean="0"/>
              <a:t>अँगुली की कंघी से बगुले</a:t>
            </a:r>
            <a:br>
              <a:rPr lang="hi-IN" b="1" dirty="0" smtClean="0"/>
            </a:br>
            <a:r>
              <a:rPr lang="hi-IN" b="1" dirty="0" smtClean="0"/>
              <a:t>कलँगी सँवारते हैं कोई,</a:t>
            </a:r>
            <a:br>
              <a:rPr lang="hi-IN" b="1" dirty="0" smtClean="0"/>
            </a:br>
            <a:r>
              <a:rPr lang="hi-IN" b="1" dirty="0" smtClean="0"/>
              <a:t>तिरते जल में सुरखाब, पुलिन पर</a:t>
            </a:r>
            <a:br>
              <a:rPr lang="hi-IN" b="1" dirty="0" smtClean="0"/>
            </a:br>
            <a:r>
              <a:rPr lang="hi-IN" b="1" dirty="0" smtClean="0"/>
              <a:t>मगरौठी रहती सोई!</a:t>
            </a:r>
            <a:endParaRPr lang="hi-IN"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441960"/>
          </a:xfrm>
        </p:spPr>
        <p:txBody>
          <a:bodyPr>
            <a:normAutofit fontScale="90000"/>
          </a:bodyPr>
          <a:lstStyle/>
          <a:p>
            <a:pPr algn="ctr"/>
            <a:r>
              <a:rPr lang="hi-IN" sz="4000" dirty="0" smtClean="0">
                <a:solidFill>
                  <a:srgbClr val="FF0000"/>
                </a:solidFill>
              </a:rPr>
              <a:t>पाठ-13-ग्राम श्री (सुमित्रा नंदन पंत) </a:t>
            </a:r>
            <a:endParaRPr lang="en-US" dirty="0"/>
          </a:p>
        </p:txBody>
      </p:sp>
      <p:sp>
        <p:nvSpPr>
          <p:cNvPr id="3" name="Content Placeholder 2"/>
          <p:cNvSpPr>
            <a:spLocks noGrp="1"/>
          </p:cNvSpPr>
          <p:nvPr>
            <p:ph idx="1"/>
          </p:nvPr>
        </p:nvSpPr>
        <p:spPr>
          <a:xfrm>
            <a:off x="457200" y="990600"/>
            <a:ext cx="7239000" cy="5465136"/>
          </a:xfrm>
        </p:spPr>
        <p:txBody>
          <a:bodyPr/>
          <a:lstStyle/>
          <a:p>
            <a:r>
              <a:rPr lang="hi-IN" b="1" dirty="0" smtClean="0"/>
              <a:t>हँसमुख हरियाली हिम-आतप</a:t>
            </a:r>
            <a:br>
              <a:rPr lang="hi-IN" b="1" dirty="0" smtClean="0"/>
            </a:br>
            <a:r>
              <a:rPr lang="hi-IN" b="1" dirty="0" smtClean="0"/>
              <a:t>सुख से अलसाए-से सोये,</a:t>
            </a:r>
            <a:br>
              <a:rPr lang="hi-IN" b="1" dirty="0" smtClean="0"/>
            </a:br>
            <a:r>
              <a:rPr lang="hi-IN" b="1" dirty="0" smtClean="0"/>
              <a:t>भीगी अँधियाली में निशि की</a:t>
            </a:r>
            <a:br>
              <a:rPr lang="hi-IN" b="1" dirty="0" smtClean="0"/>
            </a:br>
            <a:r>
              <a:rPr lang="hi-IN" b="1" dirty="0" smtClean="0"/>
              <a:t>तारक स्वप्नों में-से खोये-</a:t>
            </a:r>
            <a:br>
              <a:rPr lang="hi-IN" b="1" dirty="0" smtClean="0"/>
            </a:br>
            <a:r>
              <a:rPr lang="hi-IN" b="1" dirty="0" smtClean="0"/>
              <a:t>मरकत डिब्बे सा खुला ग्राम-</a:t>
            </a:r>
            <a:br>
              <a:rPr lang="hi-IN" b="1" dirty="0" smtClean="0"/>
            </a:br>
            <a:r>
              <a:rPr lang="hi-IN" b="1" dirty="0" smtClean="0"/>
              <a:t>जिस पर नीलम नभ आच्छादन-</a:t>
            </a:r>
            <a:br>
              <a:rPr lang="hi-IN" b="1" dirty="0" smtClean="0"/>
            </a:br>
            <a:r>
              <a:rPr lang="hi-IN" b="1" dirty="0" smtClean="0"/>
              <a:t>निरुपम हिमांत में स्निग्ध शांत</a:t>
            </a:r>
            <a:br>
              <a:rPr lang="hi-IN" b="1" dirty="0" smtClean="0"/>
            </a:br>
            <a:r>
              <a:rPr lang="hi-IN" b="1" dirty="0" smtClean="0"/>
              <a:t>निज शोभा से हरता जन मन!</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1236</TotalTime>
  <Words>314</Words>
  <Application>Microsoft Office PowerPoint</Application>
  <PresentationFormat>On-screen Show (4:3)</PresentationFormat>
  <Paragraphs>26</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Opulent</vt:lpstr>
      <vt:lpstr>Slide 1</vt:lpstr>
      <vt:lpstr>Slide 2</vt:lpstr>
      <vt:lpstr>Slide 3</vt:lpstr>
      <vt:lpstr>पाठ-13-ग्राम श्री (सुमित्रानंदन पंत) </vt:lpstr>
      <vt:lpstr>पाठ-13-ग्राम श्री (सुमित्रा नंदन पंत) </vt:lpstr>
      <vt:lpstr>पाठ-13-ग्राम श्री (सुमित्रा नंदन पंत) </vt:lpstr>
      <vt:lpstr>पाठ-13-ग्राम श्री (सुमित्रा नंदन पंत) </vt:lpstr>
      <vt:lpstr>पाठ-13-ग्राम श्री (सुमित्रा नंदन पंत)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ssgj</dc:creator>
  <cp:lastModifiedBy>cyntbe</cp:lastModifiedBy>
  <cp:revision>134</cp:revision>
  <dcterms:created xsi:type="dcterms:W3CDTF">2006-08-16T00:00:00Z</dcterms:created>
  <dcterms:modified xsi:type="dcterms:W3CDTF">2020-08-02T15:34:49Z</dcterms:modified>
</cp:coreProperties>
</file>